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 Medium" charset="1" panose="02000000000000000000"/>
      <p:regular r:id="rId16"/>
    </p:embeddedFont>
    <p:embeddedFont>
      <p:font typeface="Poppins Light Bold" charset="1" panose="02000000000000000000"/>
      <p:regular r:id="rId17"/>
    </p:embeddedFont>
    <p:embeddedFont>
      <p:font typeface="Poppins Light" charset="1" panose="02000000000000000000"/>
      <p:regular r:id="rId18"/>
    </p:embeddedFont>
    <p:embeddedFont>
      <p:font typeface="Canva Student Font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56679" y="998117"/>
            <a:ext cx="9683547" cy="8376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57"/>
              </a:lnSpc>
            </a:pPr>
            <a:r>
              <a:rPr lang="en-US" sz="8597">
                <a:solidFill>
                  <a:srgbClr val="24242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Effectiveness of Various Algorithms in Reducing Energy Consumption in Residential Buildings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5489829" cy="10287000"/>
          </a:xfrm>
          <a:custGeom>
            <a:avLst/>
            <a:gdLst/>
            <a:ahLst/>
            <a:cxnLst/>
            <a:rect r="r" b="b" t="t" l="l"/>
            <a:pathLst>
              <a:path h="10287000" w="5489829">
                <a:moveTo>
                  <a:pt x="0" y="0"/>
                </a:moveTo>
                <a:lnTo>
                  <a:pt x="5489829" y="0"/>
                </a:lnTo>
                <a:lnTo>
                  <a:pt x="548982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272" t="0" r="-28633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18804" y="2486469"/>
            <a:ext cx="13650392" cy="4318488"/>
          </a:xfrm>
          <a:custGeom>
            <a:avLst/>
            <a:gdLst/>
            <a:ahLst/>
            <a:cxnLst/>
            <a:rect r="r" b="b" t="t" l="l"/>
            <a:pathLst>
              <a:path h="4318488" w="13650392">
                <a:moveTo>
                  <a:pt x="0" y="0"/>
                </a:moveTo>
                <a:lnTo>
                  <a:pt x="13650392" y="0"/>
                </a:lnTo>
                <a:lnTo>
                  <a:pt x="13650392" y="4318488"/>
                </a:lnTo>
                <a:lnTo>
                  <a:pt x="0" y="43184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22372" y="3824881"/>
            <a:ext cx="9643256" cy="2808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566"/>
              </a:lnSpc>
              <a:spcBef>
                <a:spcPct val="0"/>
              </a:spcBef>
            </a:pPr>
            <a:r>
              <a:rPr lang="en-US" sz="19605">
                <a:solidFill>
                  <a:srgbClr val="000000"/>
                </a:solidFill>
                <a:latin typeface="Canva Student Font"/>
                <a:ea typeface="Canva Student Font"/>
                <a:cs typeface="Canva Student Font"/>
                <a:sym typeface="Canva Student Font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95375"/>
            <a:ext cx="13406268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</a:pPr>
            <a:r>
              <a:rPr lang="en-US" sz="8000">
                <a:solidFill>
                  <a:srgbClr val="24242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Introduction: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18593" y="2764036"/>
            <a:ext cx="14850814" cy="6487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80877" indent="-440438" lvl="1">
              <a:lnSpc>
                <a:spcPts val="5712"/>
              </a:lnSpc>
              <a:buFont typeface="Arial"/>
              <a:buChar char="•"/>
            </a:pPr>
            <a:r>
              <a:rPr lang="en-US" sz="4080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Rising energy demand due to urbanization and increased remote work</a:t>
            </a:r>
          </a:p>
          <a:p>
            <a:pPr algn="ctr" marL="880877" indent="-440438" lvl="1">
              <a:lnSpc>
                <a:spcPts val="5712"/>
              </a:lnSpc>
              <a:spcBef>
                <a:spcPct val="0"/>
              </a:spcBef>
              <a:buFont typeface="Arial"/>
              <a:buChar char="•"/>
            </a:pPr>
            <a:r>
              <a:rPr lang="en-US" sz="4080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Heating and cooling loads are the most significant c</a:t>
            </a:r>
            <a:r>
              <a:rPr lang="en-US" sz="4080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ontributors to energy consumption</a:t>
            </a:r>
          </a:p>
          <a:p>
            <a:pPr algn="ctr" marL="880877" indent="-440438" lvl="1">
              <a:lnSpc>
                <a:spcPts val="5712"/>
              </a:lnSpc>
              <a:spcBef>
                <a:spcPct val="0"/>
              </a:spcBef>
              <a:buFont typeface="Arial"/>
              <a:buChar char="•"/>
            </a:pPr>
            <a:r>
              <a:rPr lang="en-US" sz="4080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Traditional energy management methods vs. data-driven approaches (ML)</a:t>
            </a:r>
          </a:p>
          <a:p>
            <a:pPr algn="ctr" marL="880877" indent="-440438" lvl="1">
              <a:lnSpc>
                <a:spcPts val="5712"/>
              </a:lnSpc>
              <a:spcBef>
                <a:spcPct val="0"/>
              </a:spcBef>
              <a:buFont typeface="Arial"/>
              <a:buChar char="•"/>
            </a:pPr>
            <a:r>
              <a:rPr lang="en-US" sz="4080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ML models continuously adapt and predict energy usage more accurately</a:t>
            </a:r>
          </a:p>
          <a:p>
            <a:pPr algn="ctr">
              <a:lnSpc>
                <a:spcPts val="571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95375"/>
            <a:ext cx="11163010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</a:pPr>
            <a:r>
              <a:rPr lang="en-US" sz="8000">
                <a:solidFill>
                  <a:srgbClr val="24242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Problem Statement: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95520" y="2952921"/>
            <a:ext cx="15763780" cy="5997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28107" indent="-414054" lvl="1">
              <a:lnSpc>
                <a:spcPts val="5369"/>
              </a:lnSpc>
              <a:spcBef>
                <a:spcPct val="0"/>
              </a:spcBef>
              <a:buFont typeface="Arial"/>
              <a:buChar char="•"/>
            </a:pPr>
            <a:r>
              <a:rPr lang="en-US" sz="3835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Residential buildings c</a:t>
            </a:r>
            <a:r>
              <a:rPr lang="en-US" sz="3835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ontribute significantly to global energy consumption</a:t>
            </a:r>
          </a:p>
          <a:p>
            <a:pPr algn="ctr" marL="828107" indent="-414054" lvl="1">
              <a:lnSpc>
                <a:spcPts val="5369"/>
              </a:lnSpc>
              <a:spcBef>
                <a:spcPct val="0"/>
              </a:spcBef>
              <a:buFont typeface="Arial"/>
              <a:buChar char="•"/>
            </a:pPr>
            <a:r>
              <a:rPr lang="en-US" sz="3835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Traditional prediction methods are limited by dynamic factors like weather and occupancy</a:t>
            </a:r>
          </a:p>
          <a:p>
            <a:pPr algn="ctr" marL="828107" indent="-414054" lvl="1">
              <a:lnSpc>
                <a:spcPts val="5369"/>
              </a:lnSpc>
              <a:spcBef>
                <a:spcPct val="0"/>
              </a:spcBef>
              <a:buFont typeface="Arial"/>
              <a:buChar char="•"/>
            </a:pPr>
            <a:r>
              <a:rPr lang="en-US" sz="3835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Lack of clarity on which ML algorithms work best for residential settings</a:t>
            </a:r>
          </a:p>
          <a:p>
            <a:pPr algn="ctr" marL="828107" indent="-414054" lvl="1">
              <a:lnSpc>
                <a:spcPts val="5369"/>
              </a:lnSpc>
              <a:spcBef>
                <a:spcPct val="0"/>
              </a:spcBef>
              <a:buFont typeface="Arial"/>
              <a:buChar char="•"/>
            </a:pPr>
            <a:r>
              <a:rPr lang="en-US" sz="3835">
                <a:solidFill>
                  <a:srgbClr val="242424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Need for integration of smart energy management systems with ML models</a:t>
            </a:r>
          </a:p>
          <a:p>
            <a:pPr algn="ctr">
              <a:lnSpc>
                <a:spcPts val="536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40702" y="0"/>
            <a:ext cx="5047298" cy="10287000"/>
          </a:xfrm>
          <a:custGeom>
            <a:avLst/>
            <a:gdLst/>
            <a:ahLst/>
            <a:cxnLst/>
            <a:rect r="r" b="b" t="t" l="l"/>
            <a:pathLst>
              <a:path h="10287000" w="5047298">
                <a:moveTo>
                  <a:pt x="0" y="0"/>
                </a:moveTo>
                <a:lnTo>
                  <a:pt x="5047298" y="0"/>
                </a:lnTo>
                <a:lnTo>
                  <a:pt x="504729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6554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8007" y="1629354"/>
            <a:ext cx="12549565" cy="743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Objectives:</a:t>
            </a:r>
          </a:p>
          <a:p>
            <a:pPr algn="ctr">
              <a:lnSpc>
                <a:spcPts val="4799"/>
              </a:lnSpc>
            </a:pPr>
          </a:p>
          <a:p>
            <a:pPr algn="ctr" marL="740119" indent="-370059" lvl="1">
              <a:lnSpc>
                <a:spcPts val="4799"/>
              </a:lnSpc>
              <a:spcBef>
                <a:spcPct val="0"/>
              </a:spcBef>
              <a:buFont typeface="Arial"/>
              <a:buChar char="•"/>
            </a:pPr>
            <a:r>
              <a:rPr lang="en-US" sz="3428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Evaluate key ML alg</a:t>
            </a:r>
            <a:r>
              <a:rPr lang="en-US" sz="3428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orithms (ANN, SVM, DNN, GPR) for energy prediction</a:t>
            </a:r>
          </a:p>
          <a:p>
            <a:pPr algn="ctr" marL="740119" indent="-370059" lvl="1">
              <a:lnSpc>
                <a:spcPts val="4799"/>
              </a:lnSpc>
              <a:spcBef>
                <a:spcPct val="0"/>
              </a:spcBef>
              <a:buFont typeface="Arial"/>
              <a:buChar char="•"/>
            </a:pPr>
            <a:r>
              <a:rPr lang="en-US" sz="3428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Analyze accuracy and computational efficiency in predicting heating and cooling loads</a:t>
            </a:r>
          </a:p>
          <a:p>
            <a:pPr algn="ctr" marL="740119" indent="-370059" lvl="1">
              <a:lnSpc>
                <a:spcPts val="4799"/>
              </a:lnSpc>
              <a:spcBef>
                <a:spcPct val="0"/>
              </a:spcBef>
              <a:buFont typeface="Arial"/>
              <a:buChar char="•"/>
            </a:pPr>
            <a:r>
              <a:rPr lang="en-US" sz="3428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Investigate IoT-powered smart energy management systems' impact on energy efficiency</a:t>
            </a:r>
          </a:p>
          <a:p>
            <a:pPr algn="ctr" marL="740119" indent="-370059" lvl="1">
              <a:lnSpc>
                <a:spcPts val="4799"/>
              </a:lnSpc>
              <a:spcBef>
                <a:spcPct val="0"/>
              </a:spcBef>
              <a:buFont typeface="Arial"/>
              <a:buChar char="•"/>
            </a:pPr>
            <a:r>
              <a:rPr lang="en-US" sz="3428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Identify challenges in implementing smart energy systems in residential buildings</a:t>
            </a:r>
          </a:p>
          <a:p>
            <a:pPr algn="ctr">
              <a:lnSpc>
                <a:spcPts val="47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33614" y="0"/>
            <a:ext cx="7754386" cy="10287000"/>
          </a:xfrm>
          <a:custGeom>
            <a:avLst/>
            <a:gdLst/>
            <a:ahLst/>
            <a:cxnLst/>
            <a:rect r="r" b="b" t="t" l="l"/>
            <a:pathLst>
              <a:path h="10287000" w="7754386">
                <a:moveTo>
                  <a:pt x="0" y="0"/>
                </a:moveTo>
                <a:lnTo>
                  <a:pt x="7754386" y="0"/>
                </a:lnTo>
                <a:lnTo>
                  <a:pt x="77543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378" r="0" b="-669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91678" y="505203"/>
            <a:ext cx="7165398" cy="9955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69"/>
              </a:lnSpc>
            </a:pPr>
            <a:r>
              <a:rPr lang="en-US" sz="7063">
                <a:solidFill>
                  <a:srgbClr val="24242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Literatu</a:t>
            </a:r>
            <a:r>
              <a:rPr lang="en-US" sz="7063" u="none">
                <a:solidFill>
                  <a:srgbClr val="24242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 Review</a:t>
            </a:r>
          </a:p>
          <a:p>
            <a:pPr algn="l" marL="953144" indent="-476572" lvl="1">
              <a:lnSpc>
                <a:spcPts val="4856"/>
              </a:lnSpc>
              <a:buFont typeface="Arial"/>
              <a:buChar char="•"/>
            </a:pPr>
            <a:r>
              <a:rPr lang="en-US" sz="4414" u="none">
                <a:solidFill>
                  <a:srgbClr val="24242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Global demand for energy efficiency in residential buildings</a:t>
            </a:r>
          </a:p>
          <a:p>
            <a:pPr algn="l" marL="953144" indent="-476572" lvl="1">
              <a:lnSpc>
                <a:spcPts val="4856"/>
              </a:lnSpc>
              <a:buFont typeface="Arial"/>
              <a:buChar char="•"/>
            </a:pPr>
            <a:r>
              <a:rPr lang="en-US" sz="4414" u="none">
                <a:solidFill>
                  <a:srgbClr val="24242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Review of studies on Gradient Descent Optimization (GDO), DNN, Explainable AI</a:t>
            </a:r>
          </a:p>
          <a:p>
            <a:pPr algn="l" marL="953144" indent="-476572" lvl="1">
              <a:lnSpc>
                <a:spcPts val="4856"/>
              </a:lnSpc>
              <a:buFont typeface="Arial"/>
              <a:buChar char="•"/>
            </a:pPr>
            <a:r>
              <a:rPr lang="en-US" sz="4414" u="none">
                <a:solidFill>
                  <a:srgbClr val="24242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ML models show significant potential in improving energy consumption predictions</a:t>
            </a:r>
          </a:p>
          <a:p>
            <a:pPr algn="l" marL="0" indent="0" lvl="0">
              <a:lnSpc>
                <a:spcPts val="4856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5412" y="1397279"/>
            <a:ext cx="17917176" cy="6399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5"/>
              </a:lnSpc>
            </a:pPr>
            <a:r>
              <a:rPr lang="en-US" sz="4867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Methodology:</a:t>
            </a:r>
          </a:p>
          <a:p>
            <a:pPr algn="ctr">
              <a:lnSpc>
                <a:spcPts val="6815"/>
              </a:lnSpc>
            </a:pPr>
          </a:p>
          <a:p>
            <a:pPr algn="ctr" marL="1050978" indent="-525489" lvl="1">
              <a:lnSpc>
                <a:spcPts val="6815"/>
              </a:lnSpc>
              <a:spcBef>
                <a:spcPct val="0"/>
              </a:spcBef>
              <a:buFont typeface="Arial"/>
              <a:buChar char="•"/>
            </a:pPr>
            <a:r>
              <a:rPr lang="en-US" sz="4867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Overview of energy-efficiency m</a:t>
            </a:r>
            <a:r>
              <a:rPr lang="en-US" sz="4867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odels using ML algorithms (E2B-GDO system, DNN)</a:t>
            </a:r>
          </a:p>
          <a:p>
            <a:pPr algn="ctr" marL="1050978" indent="-525489" lvl="1">
              <a:lnSpc>
                <a:spcPts val="6815"/>
              </a:lnSpc>
              <a:spcBef>
                <a:spcPct val="0"/>
              </a:spcBef>
              <a:buFont typeface="Arial"/>
              <a:buChar char="•"/>
            </a:pPr>
            <a:r>
              <a:rPr lang="en-US" sz="4867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Feature selection for energy consumption prediction</a:t>
            </a:r>
          </a:p>
          <a:p>
            <a:pPr algn="ctr" marL="1050978" indent="-525489" lvl="1">
              <a:lnSpc>
                <a:spcPts val="6815"/>
              </a:lnSpc>
              <a:spcBef>
                <a:spcPct val="0"/>
              </a:spcBef>
              <a:buFont typeface="Arial"/>
              <a:buChar char="•"/>
            </a:pPr>
            <a:r>
              <a:rPr lang="en-US" sz="4867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Data split (70:30) for training and testing the models</a:t>
            </a:r>
          </a:p>
          <a:p>
            <a:pPr algn="ctr" marL="1050978" indent="-525489" lvl="1">
              <a:lnSpc>
                <a:spcPts val="6815"/>
              </a:lnSpc>
              <a:spcBef>
                <a:spcPct val="0"/>
              </a:spcBef>
              <a:buFont typeface="Arial"/>
              <a:buChar char="•"/>
            </a:pPr>
            <a:r>
              <a:rPr lang="en-US" sz="4867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Algorithms evaluated: ANN, DNN, RF, GB, SVM, KNN, DT, LR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24605" y="2048221"/>
            <a:ext cx="14638790" cy="6212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3"/>
              </a:lnSpc>
            </a:pPr>
            <a:r>
              <a:rPr lang="en-US" sz="4402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Results - Energy Efficiency Model</a:t>
            </a:r>
          </a:p>
          <a:p>
            <a:pPr algn="ctr" marL="950451" indent="-475226" lvl="1">
              <a:lnSpc>
                <a:spcPts val="6163"/>
              </a:lnSpc>
              <a:buFont typeface="Arial"/>
              <a:buChar char="•"/>
            </a:pPr>
            <a:r>
              <a:rPr lang="en-US" sz="4402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E2B-GDO achieved high accuracy: 99.98% in training, 98.00% in validation</a:t>
            </a:r>
          </a:p>
          <a:p>
            <a:pPr algn="ctr" marL="950451" indent="-475226" lvl="1">
              <a:lnSpc>
                <a:spcPts val="6163"/>
              </a:lnSpc>
              <a:buFont typeface="Arial"/>
              <a:buChar char="•"/>
            </a:pPr>
            <a:r>
              <a:rPr lang="en-US" sz="4402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Comparison with other methods (random forests, decision trees)</a:t>
            </a:r>
          </a:p>
          <a:p>
            <a:pPr algn="ctr" marL="950451" indent="-475226" lvl="1">
              <a:lnSpc>
                <a:spcPts val="6163"/>
              </a:lnSpc>
              <a:buFont typeface="Arial"/>
              <a:buChar char="•"/>
            </a:pPr>
            <a:r>
              <a:rPr lang="en-US" sz="4402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E2B-GDO outperformed with lower missing rates and MSE</a:t>
            </a:r>
          </a:p>
          <a:p>
            <a:pPr algn="ctr">
              <a:lnSpc>
                <a:spcPts val="616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56772" y="2198467"/>
            <a:ext cx="15974456" cy="5804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88"/>
              </a:lnSpc>
            </a:pPr>
            <a:r>
              <a:rPr lang="en-US" sz="4777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Results - DNN Model</a:t>
            </a:r>
          </a:p>
          <a:p>
            <a:pPr algn="ctr" marL="1031474" indent="-515737" lvl="1">
              <a:lnSpc>
                <a:spcPts val="6688"/>
              </a:lnSpc>
              <a:spcBef>
                <a:spcPct val="0"/>
              </a:spcBef>
              <a:buFont typeface="Arial"/>
              <a:buChar char="•"/>
            </a:pPr>
            <a:r>
              <a:rPr lang="en-US" sz="4777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DNN is the most effective m</a:t>
            </a:r>
            <a:r>
              <a:rPr lang="en-US" sz="4777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odel for annual energy consumption prediction</a:t>
            </a:r>
          </a:p>
          <a:p>
            <a:pPr algn="ctr" marL="1031474" indent="-515737" lvl="1">
              <a:lnSpc>
                <a:spcPts val="6688"/>
              </a:lnSpc>
              <a:spcBef>
                <a:spcPct val="0"/>
              </a:spcBef>
              <a:buFont typeface="Arial"/>
              <a:buChar char="•"/>
            </a:pPr>
            <a:r>
              <a:rPr lang="en-US" sz="4777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Outperformed ANN and GB in terms of MAE, MSE, RMSE, and R²</a:t>
            </a:r>
          </a:p>
          <a:p>
            <a:pPr algn="ctr" marL="1031474" indent="-515737" lvl="1">
              <a:lnSpc>
                <a:spcPts val="6688"/>
              </a:lnSpc>
              <a:spcBef>
                <a:spcPct val="0"/>
              </a:spcBef>
              <a:buFont typeface="Arial"/>
              <a:buChar char="•"/>
            </a:pPr>
            <a:r>
              <a:rPr lang="en-US" sz="4777">
                <a:solidFill>
                  <a:srgbClr val="000000"/>
                </a:solidFill>
                <a:latin typeface="Poppins Light Bold"/>
                <a:ea typeface="Poppins Light Bold"/>
                <a:cs typeface="Poppins Light Bold"/>
                <a:sym typeface="Poppins Light Bold"/>
              </a:rPr>
              <a:t>Higher accuracy but requires longer training time</a:t>
            </a:r>
          </a:p>
          <a:p>
            <a:pPr algn="ctr">
              <a:lnSpc>
                <a:spcPts val="668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20" r="0" b="-7320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1511" y="1521837"/>
            <a:ext cx="14744978" cy="713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11"/>
              </a:lnSpc>
              <a:spcBef>
                <a:spcPct val="0"/>
              </a:spcBef>
            </a:pPr>
            <a:r>
              <a:rPr lang="en-US" sz="5079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C</a:t>
            </a:r>
            <a:r>
              <a:rPr lang="en-US" sz="5079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onclusion</a:t>
            </a:r>
          </a:p>
          <a:p>
            <a:pPr algn="ctr" marL="1096710" indent="-548355" lvl="1">
              <a:lnSpc>
                <a:spcPts val="7111"/>
              </a:lnSpc>
              <a:spcBef>
                <a:spcPct val="0"/>
              </a:spcBef>
              <a:buFont typeface="Arial"/>
              <a:buChar char="•"/>
            </a:pPr>
            <a:r>
              <a:rPr lang="en-US" sz="5079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Advanced ML models like DNN and GPR provide superior prediction accuracy</a:t>
            </a:r>
          </a:p>
          <a:p>
            <a:pPr algn="ctr" marL="1096710" indent="-548355" lvl="1">
              <a:lnSpc>
                <a:spcPts val="7111"/>
              </a:lnSpc>
              <a:spcBef>
                <a:spcPct val="0"/>
              </a:spcBef>
              <a:buFont typeface="Arial"/>
              <a:buChar char="•"/>
            </a:pPr>
            <a:r>
              <a:rPr lang="en-US" sz="5079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IoT-powered smart energy management systems enhance energy optimization</a:t>
            </a:r>
          </a:p>
          <a:p>
            <a:pPr algn="ctr" marL="1096710" indent="-548355" lvl="1">
              <a:lnSpc>
                <a:spcPts val="7111"/>
              </a:lnSpc>
              <a:spcBef>
                <a:spcPct val="0"/>
              </a:spcBef>
              <a:buFont typeface="Arial"/>
              <a:buChar char="•"/>
            </a:pPr>
            <a:r>
              <a:rPr lang="en-US" sz="5079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Challenges: computational complexity, user adoption of smart technologies</a:t>
            </a:r>
          </a:p>
          <a:p>
            <a:pPr algn="ctr">
              <a:lnSpc>
                <a:spcPts val="711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DAGRK4EZO2A</dc:identifier>
  <dcterms:modified xsi:type="dcterms:W3CDTF">2011-08-01T06:04:30Z</dcterms:modified>
  <cp:revision>1</cp:revision>
  <dc:title>Colorful Paper Presentation Slides</dc:title>
</cp:coreProperties>
</file>

<file path=docProps/thumbnail.jpeg>
</file>